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23" r:id="rId1"/>
  </p:sldMasterIdLst>
  <p:notesMasterIdLst>
    <p:notesMasterId r:id="rId23"/>
  </p:notesMasterIdLst>
  <p:sldIdLst>
    <p:sldId id="256" r:id="rId2"/>
    <p:sldId id="257" r:id="rId3"/>
    <p:sldId id="259" r:id="rId4"/>
    <p:sldId id="260" r:id="rId5"/>
    <p:sldId id="261" r:id="rId6"/>
    <p:sldId id="262" r:id="rId7"/>
    <p:sldId id="315" r:id="rId8"/>
    <p:sldId id="263" r:id="rId9"/>
    <p:sldId id="316" r:id="rId10"/>
    <p:sldId id="264" r:id="rId11"/>
    <p:sldId id="266" r:id="rId12"/>
    <p:sldId id="267" r:id="rId13"/>
    <p:sldId id="317" r:id="rId14"/>
    <p:sldId id="318" r:id="rId15"/>
    <p:sldId id="268" r:id="rId16"/>
    <p:sldId id="270" r:id="rId17"/>
    <p:sldId id="319" r:id="rId18"/>
    <p:sldId id="320" r:id="rId19"/>
    <p:sldId id="321" r:id="rId20"/>
    <p:sldId id="280" r:id="rId21"/>
    <p:sldId id="314" r:id="rId22"/>
  </p:sldIdLst>
  <p:sldSz cx="12192000" cy="6858000"/>
  <p:notesSz cx="6858000" cy="9144000"/>
  <p:embeddedFontLst>
    <p:embeddedFont>
      <p:font typeface="Bahnschrift" panose="020B0502040204020203" pitchFamily="34" charset="0"/>
      <p:regular r:id="rId24"/>
      <p:bold r:id="rId25"/>
    </p:embeddedFont>
    <p:embeddedFont>
      <p:font typeface="Bahnschrift Light SemiCondensed" panose="020B0502040204020203" pitchFamily="34" charset="0"/>
      <p:regular r:id="rId26"/>
    </p:embeddedFont>
    <p:embeddedFont>
      <p:font typeface="Bahnschrift SemiBold" panose="020B0502040204020203" pitchFamily="34" charset="0"/>
      <p:bold r:id="rId27"/>
    </p:embeddedFont>
    <p:embeddedFont>
      <p:font typeface="Bahnschrift SemiBold SemiConden" panose="020B0502040204020203" pitchFamily="34" charset="0"/>
      <p:bold r:id="rId28"/>
    </p:embeddedFont>
    <p:embeddedFont>
      <p:font typeface="Bahnschrift SemiCondensed" panose="020B0502040204020203" pitchFamily="34" charset="0"/>
      <p:regular r:id="rId29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Museo Sans Cyrl 500" panose="02000000000000000000" charset="-52"/>
      <p:regular r:id="rId35"/>
      <p:italic r:id="rId36"/>
    </p:embeddedFont>
    <p:embeddedFont>
      <p:font typeface="Museo Sans Cyrl 700" panose="02000000000000000000" charset="-52"/>
      <p:regular r:id="rId37"/>
      <p:bold r:id="rId38"/>
      <p:italic r:id="rId3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3840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3D3B"/>
    <a:srgbClr val="F4F4F7"/>
    <a:srgbClr val="DB342A"/>
    <a:srgbClr val="9E9F9E"/>
    <a:srgbClr val="D4D4D4"/>
    <a:srgbClr val="CE3428"/>
    <a:srgbClr val="B4B6B8"/>
    <a:srgbClr val="6600CC"/>
    <a:srgbClr val="7430E8"/>
    <a:srgbClr val="640A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Средний стиль 2 -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89"/>
    <p:restoredTop sz="94704"/>
  </p:normalViewPr>
  <p:slideViewPr>
    <p:cSldViewPr snapToGrid="0" snapToObjects="1">
      <p:cViewPr varScale="1">
        <p:scale>
          <a:sx n="101" d="100"/>
          <a:sy n="101" d="100"/>
        </p:scale>
        <p:origin x="1278" y="11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1FA1C-5E15-3C4C-A932-7C934C80D78B}" type="datetimeFigureOut">
              <a:rPr lang="ru-RU" smtClean="0"/>
              <a:t>11.05.2023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3EC26-0790-BD4A-A04B-A7E2FC830D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1709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4" y="1196976"/>
            <a:ext cx="8426454" cy="3365500"/>
          </a:xfrm>
        </p:spPr>
        <p:txBody>
          <a:bodyPr anchor="b">
            <a:normAutofit/>
          </a:bodyPr>
          <a:lstStyle>
            <a:lvl1pPr>
              <a:defRPr sz="4800" b="0" i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882774" y="4760259"/>
            <a:ext cx="8426454" cy="1621491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5576" y="1196975"/>
            <a:ext cx="421042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6095999" y="1196975"/>
            <a:ext cx="5472113" cy="51847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82773" y="2868706"/>
            <a:ext cx="4213225" cy="35130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522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ключительный слайд">
    <p:bg>
      <p:bgPr>
        <a:solidFill>
          <a:srgbClr val="DB34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B34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3" y="2223246"/>
            <a:ext cx="9685339" cy="2339229"/>
          </a:xfrm>
        </p:spPr>
        <p:txBody>
          <a:bodyPr anchor="b">
            <a:normAutofit/>
          </a:bodyPr>
          <a:lstStyle>
            <a:lvl1pPr>
              <a:defRPr sz="3200" b="0" i="0">
                <a:solidFill>
                  <a:srgbClr val="F4F4F7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882773" y="4625787"/>
            <a:ext cx="9685339" cy="1755963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buNone/>
              <a:defRPr sz="1600">
                <a:solidFill>
                  <a:srgbClr val="D4D4D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0"/>
            <a:ext cx="12192000" cy="16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772" y="344205"/>
            <a:ext cx="1260000" cy="931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82774" y="1981201"/>
            <a:ext cx="8426453" cy="41957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630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4" y="1196976"/>
            <a:ext cx="8426454" cy="2232024"/>
          </a:xfrm>
        </p:spPr>
        <p:txBody>
          <a:bodyPr anchor="b">
            <a:normAutofit/>
          </a:bodyPr>
          <a:lstStyle>
            <a:lvl1pPr>
              <a:defRPr sz="3600" b="0" i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882774" y="3496235"/>
            <a:ext cx="8426454" cy="28800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760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882774" y="1981199"/>
            <a:ext cx="4213226" cy="4195763"/>
          </a:xfrm>
        </p:spPr>
        <p:txBody>
          <a:bodyPr>
            <a:normAutofit/>
          </a:bodyPr>
          <a:lstStyle>
            <a:lvl1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1pPr>
            <a:lvl2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2pPr>
            <a:lvl3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3pPr>
            <a:lvl4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4pPr>
            <a:lvl5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sz="half" idx="13"/>
          </p:nvPr>
        </p:nvSpPr>
        <p:spPr>
          <a:xfrm>
            <a:off x="6096000" y="1981199"/>
            <a:ext cx="4213226" cy="4195763"/>
          </a:xfrm>
        </p:spPr>
        <p:txBody>
          <a:bodyPr>
            <a:normAutofit/>
          </a:bodyPr>
          <a:lstStyle>
            <a:lvl1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1pPr>
            <a:lvl2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2pPr>
            <a:lvl3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3pPr>
            <a:lvl4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4pPr>
            <a:lvl5pPr mar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defRPr sz="16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520369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882774" y="2093119"/>
            <a:ext cx="42132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882774" y="2989263"/>
            <a:ext cx="4213226" cy="320040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Текст 2"/>
          <p:cNvSpPr>
            <a:spLocks noGrp="1"/>
          </p:cNvSpPr>
          <p:nvPr>
            <p:ph type="body" idx="13"/>
          </p:nvPr>
        </p:nvSpPr>
        <p:spPr>
          <a:xfrm>
            <a:off x="6095999" y="2093119"/>
            <a:ext cx="42132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Объект 3"/>
          <p:cNvSpPr>
            <a:spLocks noGrp="1"/>
          </p:cNvSpPr>
          <p:nvPr>
            <p:ph sz="half" idx="14"/>
          </p:nvPr>
        </p:nvSpPr>
        <p:spPr>
          <a:xfrm>
            <a:off x="6095999" y="2989263"/>
            <a:ext cx="4213226" cy="320040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5" name="Заголовок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88309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объект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882774" y="1995947"/>
            <a:ext cx="3060000" cy="4181015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195444" y="1995947"/>
            <a:ext cx="3060000" cy="418101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Объект 3"/>
          <p:cNvSpPr>
            <a:spLocks noGrp="1"/>
          </p:cNvSpPr>
          <p:nvPr>
            <p:ph sz="half" idx="13"/>
          </p:nvPr>
        </p:nvSpPr>
        <p:spPr>
          <a:xfrm>
            <a:off x="8508113" y="1995946"/>
            <a:ext cx="3060000" cy="418101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 smtClean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lang="ru-RU" sz="1600" kern="1200" dirty="0">
                <a:solidFill>
                  <a:srgbClr val="3C3D3B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66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7711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5999" y="1196975"/>
            <a:ext cx="5472113" cy="518477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Заголовок 1"/>
          <p:cNvSpPr>
            <a:spLocks noGrp="1"/>
          </p:cNvSpPr>
          <p:nvPr>
            <p:ph type="title"/>
          </p:nvPr>
        </p:nvSpPr>
        <p:spPr>
          <a:xfrm>
            <a:off x="1885576" y="1196975"/>
            <a:ext cx="421042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9" name="Текст 3"/>
          <p:cNvSpPr>
            <a:spLocks noGrp="1"/>
          </p:cNvSpPr>
          <p:nvPr>
            <p:ph type="body" sz="half" idx="2"/>
          </p:nvPr>
        </p:nvSpPr>
        <p:spPr>
          <a:xfrm>
            <a:off x="1882773" y="2868706"/>
            <a:ext cx="4213225" cy="35130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651712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5" y="1196975"/>
            <a:ext cx="8426452" cy="720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882775" y="2035277"/>
            <a:ext cx="8426452" cy="41416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882774" y="6176962"/>
            <a:ext cx="8426453" cy="4838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200">
                <a:solidFill>
                  <a:srgbClr val="9E9F9E"/>
                </a:solidFill>
                <a:latin typeface="Museo Sans Cyrl 500" charset="0"/>
                <a:ea typeface="Museo Sans Cyrl 500" charset="0"/>
                <a:cs typeface="Museo Sans Cyrl 500" charset="0"/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1256168" y="6176962"/>
            <a:ext cx="576000" cy="4838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600" b="1" i="0">
                <a:solidFill>
                  <a:srgbClr val="9E9F9E"/>
                </a:solidFill>
                <a:latin typeface="Museo Sans Cyrl 700" charset="0"/>
                <a:ea typeface="Museo Sans Cyrl 700" charset="0"/>
                <a:cs typeface="Museo Sans Cyrl 700" charset="0"/>
              </a:defRPr>
            </a:lvl1pPr>
          </a:lstStyle>
          <a:p>
            <a:fld id="{B8D437A8-D5C6-7B44-BC16-48B1FA963B2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0" y="0"/>
            <a:ext cx="982663" cy="6858000"/>
          </a:xfrm>
          <a:prstGeom prst="rect">
            <a:avLst/>
          </a:prstGeom>
          <a:solidFill>
            <a:srgbClr val="DB34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D1DE0F0-22BD-CA49-B0E4-8B33FFD6CB6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398113" y="656975"/>
            <a:ext cx="1170000" cy="86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5" r:id="rId2"/>
    <p:sldLayoutId id="2147483726" r:id="rId3"/>
    <p:sldLayoutId id="2147483727" r:id="rId4"/>
    <p:sldLayoutId id="2147483728" r:id="rId5"/>
    <p:sldLayoutId id="2147483735" r:id="rId6"/>
    <p:sldLayoutId id="2147483729" r:id="rId7"/>
    <p:sldLayoutId id="2147483730" r:id="rId8"/>
    <p:sldLayoutId id="2147483731" r:id="rId9"/>
    <p:sldLayoutId id="2147483732" r:id="rId10"/>
    <p:sldLayoutId id="214748373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4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rgbClr val="3C3D3B"/>
          </a:solidFill>
          <a:latin typeface="Museo Sans Cyrl 500" charset="0"/>
          <a:ea typeface="Museo Sans Cyrl 500" charset="0"/>
          <a:cs typeface="Museo Sans Cyrl 500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186" userDrawn="1">
          <p15:clr>
            <a:srgbClr val="F26B43"/>
          </p15:clr>
        </p15:guide>
        <p15:guide id="3" pos="619" userDrawn="1">
          <p15:clr>
            <a:srgbClr val="F26B43"/>
          </p15:clr>
        </p15:guide>
        <p15:guide id="4" pos="3840" userDrawn="1">
          <p15:clr>
            <a:srgbClr val="F26B43"/>
          </p15:clr>
        </p15:guide>
        <p15:guide id="5" pos="7287" userDrawn="1">
          <p15:clr>
            <a:srgbClr val="F26B43"/>
          </p15:clr>
        </p15:guide>
        <p15:guide id="6" orient="horz" pos="754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57250" y="1961976"/>
            <a:ext cx="10972800" cy="2440228"/>
          </a:xfrm>
        </p:spPr>
        <p:txBody>
          <a:bodyPr>
            <a:noAutofit/>
          </a:bodyPr>
          <a:lstStyle/>
          <a:p>
            <a:pPr algn="ctr"/>
            <a:r>
              <a:rPr lang="ru-RU" sz="2800" dirty="0">
                <a:latin typeface="Bahnschrift SemiBold SemiConden" panose="020B0502040204020203" pitchFamily="34" charset="0"/>
              </a:rPr>
              <a:t>Курсовой проект на тему</a:t>
            </a:r>
            <a:br>
              <a:rPr lang="ru-RU" sz="2800" dirty="0">
                <a:latin typeface="Bahnschrift SemiBold SemiConden" panose="020B0502040204020203" pitchFamily="34" charset="0"/>
              </a:rPr>
            </a:br>
            <a:r>
              <a:rPr lang="ru-RU" sz="2800" dirty="0">
                <a:latin typeface="Bahnschrift SemiBold SemiConden" panose="020B0502040204020203" pitchFamily="34" charset="0"/>
              </a:rPr>
              <a:t>«Проектирование и реализация хранилища данных для анализа</a:t>
            </a:r>
            <a:br>
              <a:rPr lang="ru-RU" sz="2800" dirty="0">
                <a:latin typeface="Bahnschrift SemiBold SemiConden" panose="020B0502040204020203" pitchFamily="34" charset="0"/>
              </a:rPr>
            </a:br>
            <a:r>
              <a:rPr lang="ru-RU" sz="2800" dirty="0">
                <a:latin typeface="Bahnschrift SemiBold SemiConden" panose="020B0502040204020203" pitchFamily="34" charset="0"/>
              </a:rPr>
              <a:t>бизнес деятельности компании»</a:t>
            </a:r>
            <a:br>
              <a:rPr lang="ru-RU" sz="2800" dirty="0">
                <a:latin typeface="Bahnschrift SemiBold SemiConden" panose="020B0502040204020203" pitchFamily="34" charset="0"/>
              </a:rPr>
            </a:br>
            <a:r>
              <a:rPr lang="ru-RU" sz="2800" dirty="0">
                <a:latin typeface="Bahnschrift SemiBold SemiConden" panose="020B0502040204020203" pitchFamily="34" charset="0"/>
              </a:rPr>
              <a:t>по дисциплине  </a:t>
            </a:r>
            <a:br>
              <a:rPr lang="ru-RU" sz="2800" dirty="0">
                <a:latin typeface="Bahnschrift SemiBold SemiConden" panose="020B0502040204020203" pitchFamily="34" charset="0"/>
              </a:rPr>
            </a:br>
            <a:r>
              <a:rPr lang="ru-RU" sz="2800" dirty="0">
                <a:latin typeface="Bahnschrift SemiBold SemiConden" panose="020B0502040204020203" pitchFamily="34" charset="0"/>
              </a:rPr>
              <a:t>И</a:t>
            </a:r>
            <a:r>
              <a:rPr kumimoji="0" lang="ru-RU" altLang="ru-RU" sz="2800" b="1" i="0" u="none" strike="noStrike" cap="none" normalizeH="0" baseline="0" dirty="0">
                <a:ln>
                  <a:noFill/>
                </a:ln>
                <a:solidFill>
                  <a:srgbClr val="1F2328"/>
                </a:solidFill>
                <a:effectLst/>
                <a:latin typeface="ui-monospace"/>
              </a:rPr>
              <a:t>нструменты для хранения и обработки больших данных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ru-RU" sz="2800" dirty="0">
              <a:latin typeface="Bahnschrift SemiBold SemiConden" panose="020B0502040204020203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41127" y="33808"/>
            <a:ext cx="9568249" cy="1722773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ru-RU" dirty="0">
                <a:latin typeface="Bahnschrift Light SemiCondensed" panose="020B0502040204020203" pitchFamily="34" charset="0"/>
              </a:rPr>
              <a:t>Департамент образования и науки города Москвы</a:t>
            </a:r>
          </a:p>
          <a:p>
            <a:pPr algn="ctr"/>
            <a:r>
              <a:rPr lang="ru-RU" dirty="0">
                <a:latin typeface="Bahnschrift Light SemiCondensed" panose="020B0502040204020203" pitchFamily="34" charset="0"/>
              </a:rPr>
              <a:t>Государственное автономное образовательное учреждение высшего образования города Москвы</a:t>
            </a:r>
          </a:p>
          <a:p>
            <a:pPr algn="ctr"/>
            <a:r>
              <a:rPr lang="ru-RU" dirty="0">
                <a:latin typeface="Bahnschrift Light SemiCondensed" panose="020B0502040204020203" pitchFamily="34" charset="0"/>
              </a:rPr>
              <a:t>«Московский городской педагогический университет»</a:t>
            </a:r>
          </a:p>
          <a:p>
            <a:pPr algn="ctr"/>
            <a:r>
              <a:rPr lang="ru-RU" dirty="0">
                <a:latin typeface="Bahnschrift Light SemiCondensed" panose="020B0502040204020203" pitchFamily="34" charset="0"/>
              </a:rPr>
              <a:t>Институт цифрового образования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88752" y="4800871"/>
            <a:ext cx="49295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latin typeface="Bahnschrift Light SemiCondensed" panose="020B0502040204020203" pitchFamily="34" charset="0"/>
              </a:rPr>
              <a:t>Специальность: 38.03.05 Бизнес-информатика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88752" y="5611771"/>
            <a:ext cx="2295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Bahnschrift SemiBold" panose="020B0502040204020203" pitchFamily="34" charset="0"/>
              </a:rPr>
              <a:t>Руководитель</a:t>
            </a:r>
            <a:r>
              <a:rPr lang="ru-RU" sz="2800" dirty="0">
                <a:latin typeface="Bahnschrift SemiBold" panose="020B0502040204020203" pitchFamily="34" charset="0"/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76518" y="5357453"/>
            <a:ext cx="24336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Bahnschrift SemiBold" panose="020B0502040204020203" pitchFamily="34" charset="0"/>
              </a:rPr>
              <a:t>Выполнил:</a:t>
            </a:r>
          </a:p>
          <a:p>
            <a:r>
              <a:rPr lang="ru-RU" sz="2400" dirty="0">
                <a:latin typeface="Bahnschrift SemiBold" panose="020B0502040204020203" pitchFamily="34" charset="0"/>
              </a:rPr>
              <a:t>студент группы</a:t>
            </a:r>
          </a:p>
        </p:txBody>
      </p:sp>
    </p:spTree>
    <p:extLst>
      <p:ext uri="{BB962C8B-B14F-4D97-AF65-F5344CB8AC3E}">
        <p14:creationId xmlns:p14="http://schemas.microsoft.com/office/powerpoint/2010/main" val="718086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14796" y="278690"/>
            <a:ext cx="8426452" cy="720315"/>
          </a:xfrm>
        </p:spPr>
        <p:txBody>
          <a:bodyPr>
            <a:normAutofit fontScale="90000"/>
          </a:bodyPr>
          <a:lstStyle/>
          <a:p>
            <a:pPr algn="ctr"/>
            <a:r>
              <a:rPr lang="ru-RU" b="0" i="0" dirty="0">
                <a:effectLst/>
                <a:latin typeface="YS Text"/>
              </a:rPr>
              <a:t>Анализ существующей технологии анализа бизнес-деятельности</a:t>
            </a:r>
            <a:endParaRPr lang="ru-RU" dirty="0">
              <a:latin typeface="Bahnschrift" panose="020B0502040204020203" pitchFamily="34" charset="0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16E88F8-2015-47CC-A3C7-5BC7C2E895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9811" y="1494808"/>
            <a:ext cx="7691437" cy="4313061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A8E7E46-828F-4C6F-B13F-13CE84702442}"/>
              </a:ext>
            </a:extLst>
          </p:cNvPr>
          <p:cNvSpPr txBox="1"/>
          <p:nvPr/>
        </p:nvSpPr>
        <p:spPr>
          <a:xfrm>
            <a:off x="4619625" y="60208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effectLst/>
                <a:latin typeface="YS Text"/>
              </a:rPr>
              <a:t>Диаграмма декомпозиции </a:t>
            </a:r>
            <a:r>
              <a:rPr lang="en-US" b="0" i="0" dirty="0">
                <a:effectLst/>
                <a:latin typeface="YS Text"/>
              </a:rPr>
              <a:t>IDEF0 AS-IS</a:t>
            </a:r>
            <a:endParaRPr lang="ru-R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E195A94-FF93-4F45-8618-478559BCE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210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9450" y="544512"/>
            <a:ext cx="8426452" cy="720315"/>
          </a:xfrm>
        </p:spPr>
        <p:txBody>
          <a:bodyPr>
            <a:noAutofit/>
          </a:bodyPr>
          <a:lstStyle/>
          <a:p>
            <a:pPr algn="ctr"/>
            <a:r>
              <a:rPr lang="ru-RU" sz="3200" b="0" i="0" dirty="0">
                <a:effectLst/>
                <a:latin typeface="YS Text"/>
              </a:rPr>
              <a:t>Формирование требований к новой информационной технологии</a:t>
            </a:r>
            <a:br>
              <a:rPr lang="ru-RU" sz="3200" b="0" i="0" dirty="0">
                <a:effectLst/>
                <a:latin typeface="YS Text"/>
              </a:rPr>
            </a:br>
            <a:r>
              <a:rPr lang="ru-RU" sz="3200" b="0" i="0" dirty="0">
                <a:effectLst/>
                <a:latin typeface="YS Text"/>
              </a:rPr>
              <a:t>анализа бизнес деятельности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82774" y="1981201"/>
            <a:ext cx="9528176" cy="4195762"/>
          </a:xfrm>
        </p:spPr>
        <p:txBody>
          <a:bodyPr>
            <a:norm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система должна охватывать основные бизнес-процессы предприятия;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система должна иметь понятное назначение функций и наглядный результат обработки информации;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система должна иметь возможность наращивания в программной части;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пользователи системы ХД должны быть в состоянии получить доступ к приложениям ХД;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ХД не должно быть доступно за пределами компании;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ХД должно быть доступным 24 часа в сутки. Простой не более одного часа в месяц;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b="0" i="0" dirty="0">
                <a:effectLst/>
                <a:latin typeface="YS Text"/>
              </a:rPr>
              <a:t>если при выполнении ETL-операций произошел сбой, данные в ХД недолжны быть повреждены.</a:t>
            </a:r>
          </a:p>
          <a:p>
            <a:pPr marL="0" indent="0" algn="just">
              <a:buNone/>
            </a:pPr>
            <a:endParaRPr lang="ru-RU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42CA5-A690-4E76-B1BE-FF0BACD96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0078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6575" y="0"/>
            <a:ext cx="8426452" cy="1908175"/>
          </a:xfrm>
        </p:spPr>
        <p:txBody>
          <a:bodyPr>
            <a:normAutofit/>
          </a:bodyPr>
          <a:lstStyle/>
          <a:p>
            <a:pPr algn="ctr"/>
            <a:r>
              <a:rPr lang="ru-RU" sz="3200" b="0" i="0" dirty="0">
                <a:effectLst/>
                <a:latin typeface="YS Text"/>
              </a:rPr>
              <a:t>Анализ решений для разработки хранилища данных и OLAP</a:t>
            </a:r>
            <a:endParaRPr lang="ru-RU" sz="3200" dirty="0">
              <a:latin typeface="Bahnschrift" panose="020B0502040204020203" pitchFamily="34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3FF4AE9-C093-4F84-AD50-6ED9241CB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8437" y="1721644"/>
            <a:ext cx="7343775" cy="40671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15010C-FBE0-4E7F-A3DB-65C117825125}"/>
              </a:ext>
            </a:extLst>
          </p:cNvPr>
          <p:cNvSpPr txBox="1"/>
          <p:nvPr/>
        </p:nvSpPr>
        <p:spPr>
          <a:xfrm>
            <a:off x="5114925" y="58732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Bahnschrift" panose="020B0502040204020203" pitchFamily="34" charset="0"/>
              </a:rPr>
              <a:t>Архитектура системы до внедрения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D5076D3-DD08-4CBD-B9EA-C66091153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7206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6575" y="0"/>
            <a:ext cx="8426452" cy="1908175"/>
          </a:xfrm>
        </p:spPr>
        <p:txBody>
          <a:bodyPr>
            <a:normAutofit/>
          </a:bodyPr>
          <a:lstStyle/>
          <a:p>
            <a:pPr algn="ctr"/>
            <a:r>
              <a:rPr lang="ru-RU" sz="3200" b="0" i="0" dirty="0">
                <a:effectLst/>
                <a:latin typeface="YS Text"/>
              </a:rPr>
              <a:t>Анализ решений для разработки хранилища данных и OLAP</a:t>
            </a:r>
            <a:endParaRPr lang="ru-RU" sz="3200" dirty="0">
              <a:latin typeface="Bahnschrift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15010C-FBE0-4E7F-A3DB-65C117825125}"/>
              </a:ext>
            </a:extLst>
          </p:cNvPr>
          <p:cNvSpPr txBox="1"/>
          <p:nvPr/>
        </p:nvSpPr>
        <p:spPr>
          <a:xfrm>
            <a:off x="5114925" y="58732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Bahnschrift" panose="020B0502040204020203" pitchFamily="34" charset="0"/>
              </a:rPr>
              <a:t>Сравнение </a:t>
            </a:r>
            <a:r>
              <a:rPr lang="en-US" dirty="0">
                <a:latin typeface="Bahnschrift" panose="020B0502040204020203" pitchFamily="34" charset="0"/>
              </a:rPr>
              <a:t>OLAP-</a:t>
            </a:r>
            <a:r>
              <a:rPr lang="ru-RU" dirty="0">
                <a:latin typeface="Bahnschrift" panose="020B0502040204020203" pitchFamily="34" charset="0"/>
              </a:rPr>
              <a:t>серверов</a:t>
            </a:r>
            <a:endParaRPr lang="ru-RU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A73811B-034A-4561-A122-1C493AC874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2325" y="1802606"/>
            <a:ext cx="6229350" cy="375285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ED3567-1DB8-442A-AA42-F6C0AE277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3346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6575" y="0"/>
            <a:ext cx="8426452" cy="1908175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YS Text"/>
              </a:rPr>
              <a:t>Разработка архитектуры информационной системы для анализа  данных </a:t>
            </a:r>
            <a:br>
              <a:rPr lang="ru-RU" sz="3200" dirty="0">
                <a:latin typeface="YS Text"/>
              </a:rPr>
            </a:br>
            <a:endParaRPr lang="ru-RU" sz="3200" dirty="0">
              <a:latin typeface="YS Text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2C19844-D240-4422-A034-3BE5548A29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5275" y="1150144"/>
            <a:ext cx="4972050" cy="4934760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7EE1229-4CEB-4E76-877B-03D3A49CF2FF}"/>
              </a:ext>
            </a:extLst>
          </p:cNvPr>
          <p:cNvSpPr txBox="1"/>
          <p:nvPr/>
        </p:nvSpPr>
        <p:spPr>
          <a:xfrm>
            <a:off x="4105275" y="608121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Архитектура разрабатываемой информационной системы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8C491A-3E8D-471D-8407-537E0C985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1904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23111" y="358775"/>
            <a:ext cx="8426452" cy="720315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Концептуальная модель ХД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829FB76-4EAA-4976-8E4C-44C17A2B6E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400" y="1306228"/>
            <a:ext cx="7896225" cy="4558792"/>
          </a:xfr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C7CB58A-3B4A-4446-A1A3-3A67382E2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4442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8" y="333375"/>
            <a:ext cx="11353801" cy="1325563"/>
          </a:xfrm>
        </p:spPr>
        <p:txBody>
          <a:bodyPr>
            <a:noAutofit/>
          </a:bodyPr>
          <a:lstStyle/>
          <a:p>
            <a:pPr algn="ctr"/>
            <a:r>
              <a:rPr lang="ru-RU" sz="3200" dirty="0">
                <a:latin typeface="Bahnschrift" panose="020B0502040204020203" pitchFamily="34" charset="0"/>
              </a:rPr>
              <a:t>РЕАЛИЗАЦИЯ ПРИЛОЖЕНИЯ ДЛЯ СИСТЕМЫ АНАЛИЗА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ДАННЫХ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Разработка физической модели хранилища данных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79090B-27AF-4C80-BB78-93C22C24C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7750" y="1795362"/>
            <a:ext cx="3752850" cy="2959994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259C16-C051-41CC-965D-61C4C2B98CE2}"/>
              </a:ext>
            </a:extLst>
          </p:cNvPr>
          <p:cNvSpPr txBox="1"/>
          <p:nvPr/>
        </p:nvSpPr>
        <p:spPr>
          <a:xfrm>
            <a:off x="5029200" y="4891780"/>
            <a:ext cx="609600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Схема «звезда» </a:t>
            </a:r>
            <a:endParaRPr lang="en-US" dirty="0"/>
          </a:p>
          <a:p>
            <a:endParaRPr lang="en-US" sz="1400" dirty="0"/>
          </a:p>
          <a:p>
            <a:r>
              <a:rPr lang="ru-RU" sz="1400" dirty="0"/>
              <a:t>Исходя из условий, полученных на этапе формулирования требований, целесообразно использовать ROLAP со схемой реализации многомерного представления данных с помощью реляционных таблиц типа «звезда»</a:t>
            </a:r>
          </a:p>
          <a:p>
            <a:endParaRPr lang="ru-R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C11CAF6-4B9E-47EE-A596-DC4E73EC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9810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2948" y="344488"/>
            <a:ext cx="11353801" cy="1325563"/>
          </a:xfrm>
        </p:spPr>
        <p:txBody>
          <a:bodyPr>
            <a:noAutofit/>
          </a:bodyPr>
          <a:lstStyle/>
          <a:p>
            <a:pPr algn="ctr"/>
            <a:r>
              <a:rPr lang="ru-RU" sz="3200" dirty="0">
                <a:latin typeface="Bahnschrift" panose="020B0502040204020203" pitchFamily="34" charset="0"/>
              </a:rPr>
              <a:t>РЕАЛИЗАЦИЯ ПРИЛОЖЕНИЯ ДЛЯ СИСТЕМЫ АНАЛИЗА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ДАННЫХ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Разработка физической модели хранилища данных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259C16-C051-41CC-965D-61C4C2B98CE2}"/>
              </a:ext>
            </a:extLst>
          </p:cNvPr>
          <p:cNvSpPr txBox="1"/>
          <p:nvPr/>
        </p:nvSpPr>
        <p:spPr>
          <a:xfrm>
            <a:off x="3581400" y="5196007"/>
            <a:ext cx="807720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Физическая модель данных </a:t>
            </a:r>
            <a:endParaRPr lang="en-US" dirty="0"/>
          </a:p>
          <a:p>
            <a:r>
              <a:rPr lang="ru-RU" sz="1600" dirty="0"/>
              <a:t>В процессе физического проектирования базы данных в среде MS SQL Server 201</a:t>
            </a:r>
            <a:r>
              <a:rPr lang="en-US" sz="1600" dirty="0"/>
              <a:t>9</a:t>
            </a:r>
            <a:r>
              <a:rPr lang="ru-RU" sz="1600" dirty="0"/>
              <a:t> была создана база данных хранилища </a:t>
            </a:r>
            <a:r>
              <a:rPr lang="ru-RU" sz="1600" dirty="0" err="1"/>
              <a:t>EkranDW</a:t>
            </a:r>
            <a:r>
              <a:rPr lang="ru-RU" sz="1600" dirty="0"/>
              <a:t>, состоящая из файлов данных разбитых на файловые группы </a:t>
            </a:r>
            <a:r>
              <a:rPr lang="ru-RU" sz="1600" dirty="0" err="1"/>
              <a:t>ekrandw.mdf</a:t>
            </a:r>
            <a:r>
              <a:rPr lang="ru-RU" sz="1600" dirty="0"/>
              <a:t>.  </a:t>
            </a:r>
          </a:p>
          <a:p>
            <a:r>
              <a:rPr lang="ru-RU" sz="1600" dirty="0"/>
              <a:t>Листинг SQL-скриптов, создающих информационные структуры сервера </a:t>
            </a:r>
            <a:r>
              <a:rPr lang="en-US" sz="1600" dirty="0"/>
              <a:t> </a:t>
            </a:r>
            <a:r>
              <a:rPr lang="ru-RU" sz="1600" dirty="0"/>
              <a:t>баз данных хранилища приведен в </a:t>
            </a:r>
            <a:r>
              <a:rPr lang="ru-RU" sz="1600"/>
              <a:t>приложении А. </a:t>
            </a:r>
            <a:endParaRPr lang="en-US" sz="1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8B8A49-FEDA-4553-9AF4-5FFDEB726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17</a:t>
            </a:fld>
            <a:endParaRPr lang="ru-RU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8E7F497-623C-404D-B31B-8F1A5D27A2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7625" y="1670051"/>
            <a:ext cx="5285628" cy="3638890"/>
          </a:xfrm>
        </p:spPr>
      </p:pic>
    </p:spTree>
    <p:extLst>
      <p:ext uri="{BB962C8B-B14F-4D97-AF65-F5344CB8AC3E}">
        <p14:creationId xmlns:p14="http://schemas.microsoft.com/office/powerpoint/2010/main" val="23818201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2948" y="0"/>
            <a:ext cx="11353801" cy="1325563"/>
          </a:xfrm>
        </p:spPr>
        <p:txBody>
          <a:bodyPr>
            <a:noAutofit/>
          </a:bodyPr>
          <a:lstStyle/>
          <a:p>
            <a:pPr algn="ctr"/>
            <a:r>
              <a:rPr lang="ru-RU" sz="3200" dirty="0">
                <a:latin typeface="Bahnschrift" panose="020B0502040204020203" pitchFamily="34" charset="0"/>
              </a:rPr>
              <a:t>РЕАЛИЗАЦИЯ ПРИЛОЖЕНИЯ ДЛЯ СИСТЕМЫ АНАЛИЗА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ДАННЫХ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259C16-C051-41CC-965D-61C4C2B98CE2}"/>
              </a:ext>
            </a:extLst>
          </p:cNvPr>
          <p:cNvSpPr txBox="1"/>
          <p:nvPr/>
        </p:nvSpPr>
        <p:spPr>
          <a:xfrm>
            <a:off x="5543550" y="60250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Успешный результат передачи данных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314D845-E4DD-4BC6-914B-0217A35EB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3325" y="1769436"/>
            <a:ext cx="8426450" cy="4156230"/>
          </a:xfr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7F80A-8E09-490C-B935-3B8DD81DF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5713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2948" y="0"/>
            <a:ext cx="11353801" cy="1325563"/>
          </a:xfrm>
        </p:spPr>
        <p:txBody>
          <a:bodyPr>
            <a:noAutofit/>
          </a:bodyPr>
          <a:lstStyle/>
          <a:p>
            <a:pPr algn="ctr"/>
            <a:r>
              <a:rPr lang="ru-RU" sz="3200" dirty="0">
                <a:latin typeface="Bahnschrift" panose="020B0502040204020203" pitchFamily="34" charset="0"/>
              </a:rPr>
              <a:t>РЕАЛИЗАЦИЯ ПРИЛОЖЕНИЯ ДЛЯ СИСТЕМЫ АНАЛИЗА </a:t>
            </a: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ДАННЫХ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259C16-C051-41CC-965D-61C4C2B98CE2}"/>
              </a:ext>
            </a:extLst>
          </p:cNvPr>
          <p:cNvSpPr txBox="1"/>
          <p:nvPr/>
        </p:nvSpPr>
        <p:spPr>
          <a:xfrm>
            <a:off x="5543550" y="60250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Структура </a:t>
            </a:r>
            <a:r>
              <a:rPr lang="en-US" dirty="0"/>
              <a:t>OLAP-</a:t>
            </a:r>
            <a:r>
              <a:rPr lang="ru-RU" dirty="0"/>
              <a:t>куба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8020581-3041-4E1A-8D29-48F13774E1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3849" y="1325563"/>
            <a:ext cx="8062914" cy="4321949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FC9724-D3CD-4962-8C2D-1D8B9A0F2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855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5" y="321276"/>
            <a:ext cx="8426452" cy="720315"/>
          </a:xfrm>
        </p:spPr>
        <p:txBody>
          <a:bodyPr/>
          <a:lstStyle/>
          <a:p>
            <a:pPr algn="ctr"/>
            <a:r>
              <a:rPr lang="ru-RU" dirty="0">
                <a:latin typeface="Bahnschrift SemiBold" panose="020B0502040204020203" pitchFamily="34" charset="0"/>
              </a:rPr>
              <a:t>Актуальность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6800" y="1979379"/>
            <a:ext cx="10515600" cy="2334912"/>
          </a:xfrm>
        </p:spPr>
        <p:txBody>
          <a:bodyPr>
            <a:normAutofit/>
          </a:bodyPr>
          <a:lstStyle/>
          <a:p>
            <a:pPr algn="l"/>
            <a:r>
              <a:rPr lang="ru-RU" sz="3200" b="0" i="0" dirty="0">
                <a:effectLst/>
                <a:latin typeface="YS Text"/>
              </a:rPr>
              <a:t>На данный момент существует актуальная проблема сбора информации о текущем состоянии дел в компании для процесса принятия решений, которая может быть решена с помощью создания хранилища данных.</a:t>
            </a:r>
          </a:p>
          <a:p>
            <a:endParaRPr lang="ru-RU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AF3AA1-BCE4-4E0C-AF36-F0D836711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74924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3485" y="-11121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Заключение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82927" y="988541"/>
            <a:ext cx="9995588" cy="5188422"/>
          </a:xfrm>
        </p:spPr>
        <p:txBody>
          <a:bodyPr>
            <a:noAutofit/>
          </a:bodyPr>
          <a:lstStyle/>
          <a:p>
            <a:pPr lvl="0">
              <a:lnSpc>
                <a:spcPct val="150000"/>
              </a:lnSpc>
            </a:pPr>
            <a:endParaRPr lang="ru-RU" sz="1800" dirty="0">
              <a:latin typeface="Bahnschrift" panose="020B0502040204020203" pitchFamily="34" charset="0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ru-RU" sz="1800" dirty="0">
                <a:latin typeface="Bahnschrift" panose="020B0502040204020203" pitchFamily="34" charset="0"/>
              </a:rPr>
              <a:t>	</a:t>
            </a:r>
            <a:r>
              <a:rPr lang="ru-RU" sz="2000" dirty="0">
                <a:latin typeface="Bahnschrift" panose="020B0502040204020203" pitchFamily="34" charset="0"/>
              </a:rPr>
              <a:t>В рамках данного проекта с помощью описанных выше средств была разработана информационная система, представляющая собой хранилище данных, реализованное в соответствии с требованиями к системе. Также была изучена литература по проектированию хранилищ данных. </a:t>
            </a:r>
          </a:p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ru-RU" sz="2000" dirty="0">
                <a:latin typeface="Bahnschrift" panose="020B0502040204020203" pitchFamily="34" charset="0"/>
              </a:rPr>
              <a:t>	Разработанная автоматизированная информационная система, охватывающая основные бизнес процессы предприятия была внедрена и используется в организации.  </a:t>
            </a:r>
          </a:p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ru-RU" sz="2000" dirty="0">
                <a:latin typeface="Bahnschrift" panose="020B0502040204020203" pitchFamily="34" charset="0"/>
              </a:rPr>
              <a:t>	В качестве дальнейшего развития данной системы можно предложить расширение разработанного хранилища данных по мере необходимости в построении других отчетов. </a:t>
            </a: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A8655E-62A1-47D5-BAC7-21E17DF0D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5169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007585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5" y="320879"/>
            <a:ext cx="8426452" cy="720315"/>
          </a:xfrm>
        </p:spPr>
        <p:txBody>
          <a:bodyPr/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Цель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663698" y="2190751"/>
            <a:ext cx="8270877" cy="2066924"/>
          </a:xfrm>
        </p:spPr>
        <p:txBody>
          <a:bodyPr>
            <a:normAutofit/>
          </a:bodyPr>
          <a:lstStyle/>
          <a:p>
            <a:pPr algn="just">
              <a:spcBef>
                <a:spcPts val="0"/>
              </a:spcBef>
            </a:pPr>
            <a:r>
              <a:rPr lang="ru-RU" sz="3200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Целью </a:t>
            </a:r>
            <a:r>
              <a:rPr lang="ru-RU" sz="3200" b="1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курсового проекта </a:t>
            </a:r>
            <a:r>
              <a:rPr lang="ru-RU" sz="3200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является разработка программного комплекса, предназначенного для более эффективного ведения бизнес-анализа.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E6A22-11E5-4EF2-9A5E-ACA625066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1496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06600" y="320879"/>
            <a:ext cx="8426452" cy="720315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Объект и предмет исследования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149474" y="1419226"/>
            <a:ext cx="8426453" cy="4195762"/>
          </a:xfrm>
        </p:spPr>
        <p:txBody>
          <a:bodyPr>
            <a:normAutofit/>
          </a:bodyPr>
          <a:lstStyle/>
          <a:p>
            <a:pPr algn="l"/>
            <a:r>
              <a:rPr lang="ru-RU" sz="3200" b="1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Объектом курсового проекта </a:t>
            </a:r>
            <a:r>
              <a:rPr lang="ru-RU" sz="3200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является процессы анализа бизнес-информации хранилищ данных.</a:t>
            </a:r>
          </a:p>
          <a:p>
            <a:pPr algn="l"/>
            <a:endParaRPr lang="ru-RU" sz="3200" b="1" dirty="0">
              <a:solidFill>
                <a:schemeClr val="tx2">
                  <a:lumMod val="75000"/>
                </a:schemeClr>
              </a:solidFill>
              <a:latin typeface="Bahnschrift SemiCondensed" panose="020B0502040204020203" pitchFamily="34" charset="0"/>
            </a:endParaRPr>
          </a:p>
          <a:p>
            <a:pPr algn="l"/>
            <a:r>
              <a:rPr lang="ru-RU" sz="3200" b="1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Предметом курсового проекта </a:t>
            </a:r>
            <a:r>
              <a:rPr lang="ru-RU" sz="3200" dirty="0">
                <a:solidFill>
                  <a:schemeClr val="tx2">
                    <a:lumMod val="75000"/>
                  </a:schemeClr>
                </a:solidFill>
                <a:latin typeface="Bahnschrift SemiCondensed" panose="020B0502040204020203" pitchFamily="34" charset="0"/>
              </a:rPr>
              <a:t>является разработка информационной системы на основе хранилища данных для принятия решений в области продаж.</a:t>
            </a:r>
          </a:p>
          <a:p>
            <a:pPr algn="just"/>
            <a:endParaRPr lang="ru-RU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FADD11-90D5-4459-8342-7E8F13BBD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3305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82774" y="330200"/>
            <a:ext cx="8426452" cy="720315"/>
          </a:xfrm>
        </p:spPr>
        <p:txBody>
          <a:bodyPr/>
          <a:lstStyle/>
          <a:p>
            <a:pPr algn="ctr"/>
            <a:r>
              <a:rPr lang="ru-RU" dirty="0">
                <a:latin typeface="Bahnschrift" panose="020B0502040204020203" pitchFamily="34" charset="0"/>
              </a:rPr>
              <a:t>Задачи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66850" y="1457326"/>
            <a:ext cx="10515600" cy="4685398"/>
          </a:xfrm>
        </p:spPr>
        <p:txBody>
          <a:bodyPr>
            <a:normAutofit/>
          </a:bodyPr>
          <a:lstStyle/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200" dirty="0">
                <a:solidFill>
                  <a:schemeClr val="tx2">
                    <a:lumMod val="75000"/>
                  </a:schemeClr>
                </a:solidFill>
              </a:rPr>
              <a:t>провести анализ предметной области; </a:t>
            </a: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200" dirty="0">
                <a:solidFill>
                  <a:schemeClr val="tx2">
                    <a:lumMod val="75000"/>
                  </a:schemeClr>
                </a:solidFill>
              </a:rPr>
              <a:t>провести сравнительный анализ существующих систем по хранению и организации доступа к большим данным; </a:t>
            </a: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200" dirty="0">
                <a:solidFill>
                  <a:schemeClr val="tx2">
                    <a:lumMod val="75000"/>
                  </a:schemeClr>
                </a:solidFill>
              </a:rPr>
              <a:t>спроектировать архитектуру хранилища больших данных на основе программного продукта APACHE HADOOP; </a:t>
            </a: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200" dirty="0">
                <a:solidFill>
                  <a:schemeClr val="tx2">
                    <a:lumMod val="75000"/>
                  </a:schemeClr>
                </a:solidFill>
              </a:rPr>
              <a:t>разработать информационную систему на основе хранилища данных для принятия решений в области продаж; </a:t>
            </a: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ru-RU" sz="2200" dirty="0">
                <a:solidFill>
                  <a:schemeClr val="tx2">
                    <a:lumMod val="75000"/>
                  </a:schemeClr>
                </a:solidFill>
              </a:rPr>
              <a:t>провести анализ качества данных в хранилище больших данных.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F643E-5421-4E07-B730-A45197F06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836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5150" y="34925"/>
            <a:ext cx="11061700" cy="1325563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latin typeface="Bahnschrift" panose="020B0502040204020203" pitchFamily="34" charset="0"/>
              </a:rPr>
              <a:t>Описание деятельности ООО «Экран»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75100" y="5842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4E818D2-3875-4EB9-82B8-A60FA2018E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3725" y="1727040"/>
            <a:ext cx="6891338" cy="4305311"/>
          </a:xfr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B4D82E0-5360-4349-A2BF-FFFE2FD1C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0336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27219" y="349250"/>
            <a:ext cx="8426452" cy="720315"/>
          </a:xfrm>
        </p:spPr>
        <p:txBody>
          <a:bodyPr>
            <a:normAutofit fontScale="90000"/>
          </a:bodyPr>
          <a:lstStyle/>
          <a:p>
            <a:pPr algn="ctr"/>
            <a:r>
              <a:rPr lang="ru-RU" b="0" i="0" dirty="0">
                <a:effectLst/>
                <a:latin typeface="YS Text"/>
              </a:rPr>
              <a:t>Бизнес-процесс «Формирование заказа клиента»</a:t>
            </a:r>
            <a:endParaRPr lang="ru-RU" dirty="0">
              <a:latin typeface="Bahnschrift" panose="020B0502040204020203" pitchFamily="34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6BAF920-4BBB-49A1-87E5-A477701EEE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367" y="2266950"/>
            <a:ext cx="8362395" cy="3145631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DCBB5F-262C-472F-97CC-25B321441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3144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27219" y="349250"/>
            <a:ext cx="8426452" cy="720315"/>
          </a:xfrm>
        </p:spPr>
        <p:txBody>
          <a:bodyPr>
            <a:normAutofit fontScale="90000"/>
          </a:bodyPr>
          <a:lstStyle/>
          <a:p>
            <a:pPr algn="ctr"/>
            <a:r>
              <a:rPr lang="ru-RU" b="0" i="0" dirty="0">
                <a:effectLst/>
                <a:latin typeface="YS Text"/>
              </a:rPr>
              <a:t>Бизнес-процесс «Формирование счета клиента»</a:t>
            </a:r>
            <a:endParaRPr lang="ru-RU" dirty="0">
              <a:latin typeface="Bahnschrift" panose="020B0502040204020203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4E88A72-EA4A-429B-820E-7B2D9369F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6639" y="2266950"/>
            <a:ext cx="7507032" cy="2778919"/>
          </a:xfr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D365E01-4EA0-461F-BE80-BA7436997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822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14796" y="278690"/>
            <a:ext cx="8426452" cy="720315"/>
          </a:xfrm>
        </p:spPr>
        <p:txBody>
          <a:bodyPr>
            <a:normAutofit fontScale="90000"/>
          </a:bodyPr>
          <a:lstStyle/>
          <a:p>
            <a:pPr algn="ctr"/>
            <a:r>
              <a:rPr lang="ru-RU" b="0" i="0" dirty="0">
                <a:effectLst/>
                <a:latin typeface="YS Text"/>
              </a:rPr>
              <a:t>Анализ существующей технологии анализа бизнес-деятельности</a:t>
            </a:r>
            <a:endParaRPr lang="ru-RU" dirty="0">
              <a:latin typeface="Bahnschrift" panose="020B0502040204020203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35803AD-0E32-4CD2-B0EE-4DECA1F8E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0" y="1763167"/>
            <a:ext cx="7405687" cy="409232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9EAC26-EDBF-4446-83C3-0D2598C8F2BE}"/>
              </a:ext>
            </a:extLst>
          </p:cNvPr>
          <p:cNvSpPr txBox="1"/>
          <p:nvPr/>
        </p:nvSpPr>
        <p:spPr>
          <a:xfrm>
            <a:off x="3790950" y="60399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effectLst/>
                <a:latin typeface="YS Text"/>
              </a:rPr>
              <a:t>Контекстная диаграмма процесса обработки AS-IS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C4227-82B2-461D-B948-65A935FAE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437A8-D5C6-7B44-BC16-48B1FA963B2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5915640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УКЭСИ.pptx" id="{9D7C701E-F3D7-7B4E-A0A9-79094BABD70A}" vid="{9CAC9407-DA55-E741-87DC-DEF11B132EC0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4589</TotalTime>
  <Words>588</Words>
  <Application>Microsoft Office PowerPoint</Application>
  <PresentationFormat>Widescreen</PresentationFormat>
  <Paragraphs>82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Arial</vt:lpstr>
      <vt:lpstr>Bahnschrift SemiCondensed</vt:lpstr>
      <vt:lpstr>Bahnschrift SemiBold SemiConden</vt:lpstr>
      <vt:lpstr>Bahnschrift Light SemiCondensed</vt:lpstr>
      <vt:lpstr>ui-monospace</vt:lpstr>
      <vt:lpstr>Museo Sans Cyrl 700</vt:lpstr>
      <vt:lpstr>Bahnschrift</vt:lpstr>
      <vt:lpstr>Museo Sans Cyrl 500</vt:lpstr>
      <vt:lpstr>Calibri</vt:lpstr>
      <vt:lpstr>Bahnschrift SemiBold</vt:lpstr>
      <vt:lpstr>YS Text</vt:lpstr>
      <vt:lpstr>Специальное оформление</vt:lpstr>
      <vt:lpstr>Курсовой проект на тему «Проектирование и реализация хранилища данных для анализа бизнес деятельности компании» по дисциплине   Инструменты для хранения и обработки больших данных </vt:lpstr>
      <vt:lpstr>Актуальность</vt:lpstr>
      <vt:lpstr>Цель</vt:lpstr>
      <vt:lpstr>Объект и предмет исследования</vt:lpstr>
      <vt:lpstr>Задачи</vt:lpstr>
      <vt:lpstr>Описание деятельности ООО «Экран»</vt:lpstr>
      <vt:lpstr>Бизнес-процесс «Формирование заказа клиента»</vt:lpstr>
      <vt:lpstr>Бизнес-процесс «Формирование счета клиента»</vt:lpstr>
      <vt:lpstr>Анализ существующей технологии анализа бизнес-деятельности</vt:lpstr>
      <vt:lpstr>Анализ существующей технологии анализа бизнес-деятельности</vt:lpstr>
      <vt:lpstr>Формирование требований к новой информационной технологии анализа бизнес деятельности</vt:lpstr>
      <vt:lpstr>Анализ решений для разработки хранилища данных и OLAP</vt:lpstr>
      <vt:lpstr>Анализ решений для разработки хранилища данных и OLAP</vt:lpstr>
      <vt:lpstr>Разработка архитектуры информационной системы для анализа  данных  </vt:lpstr>
      <vt:lpstr>Концептуальная модель ХД </vt:lpstr>
      <vt:lpstr>РЕАЛИЗАЦИЯ ПРИЛОЖЕНИЯ ДЛЯ СИСТЕМЫ АНАЛИЗА  ДАННЫХ  Разработка физической модели хранилища данных </vt:lpstr>
      <vt:lpstr>РЕАЛИЗАЦИЯ ПРИЛОЖЕНИЯ ДЛЯ СИСТЕМЫ АНАЛИЗА  ДАННЫХ  Разработка физической модели хранилища данных </vt:lpstr>
      <vt:lpstr>РЕАЛИЗАЦИЯ ПРИЛОЖЕНИЯ ДЛЯ СИСТЕМЫ АНАЛИЗА  ДАННЫХ </vt:lpstr>
      <vt:lpstr>РЕАЛИЗАЦИЯ ПРИЛОЖЕНИЯ ДЛЯ СИСТЕМЫ АНАЛИЗА  ДАННЫХ </vt:lpstr>
      <vt:lpstr>Заключение</vt:lpstr>
      <vt:lpstr>СПАСИБО ЗА ВНИМАНИЕ</vt:lpstr>
    </vt:vector>
  </TitlesOfParts>
  <Manager/>
  <Company>Московский городской университет МГПУ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презентации</dc:title>
  <dc:subject/>
  <dc:creator>bossua</dc:creator>
  <cp:keywords/>
  <dc:description/>
  <cp:lastModifiedBy>Босенко Тимур Муртазович</cp:lastModifiedBy>
  <cp:revision>267</cp:revision>
  <cp:lastPrinted>2022-06-11T11:13:19Z</cp:lastPrinted>
  <dcterms:created xsi:type="dcterms:W3CDTF">2016-03-02T10:13:19Z</dcterms:created>
  <dcterms:modified xsi:type="dcterms:W3CDTF">2023-05-11T17:25:51Z</dcterms:modified>
  <cp:category/>
</cp:coreProperties>
</file>

<file path=docProps/thumbnail.jpeg>
</file>